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DM Sans" pitchFamily="2" charset="0"/>
      <p:regular r:id="rId7"/>
    </p:embeddedFont>
    <p:embeddedFont>
      <p:font typeface="Repo Bold" panose="020B0604020202020204" charset="0"/>
      <p:regular r:id="rId8"/>
    </p:embeddedFont>
    <p:embeddedFont>
      <p:font typeface="Repo Bol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9.png"/><Relationship Id="rId5" Type="http://schemas.openxmlformats.org/officeDocument/2006/relationships/image" Target="../media/image31.png"/><Relationship Id="rId10" Type="http://schemas.openxmlformats.org/officeDocument/2006/relationships/image" Target="../media/image38.svg"/><Relationship Id="rId4" Type="http://schemas.openxmlformats.org/officeDocument/2006/relationships/image" Target="../media/image36.sv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0960546" y="2849085"/>
            <a:ext cx="5438226" cy="6224007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2873908" y="4398122"/>
            <a:ext cx="10107960" cy="208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1944">
                <a:solidFill>
                  <a:srgbClr val="000000"/>
                </a:solidFill>
                <a:latin typeface="Repo Bold Bold"/>
              </a:rPr>
              <a:t>Komputasi</a:t>
            </a:r>
          </a:p>
        </p:txBody>
      </p:sp>
      <p:sp>
        <p:nvSpPr>
          <p:cNvPr id="9" name="Freeform 9"/>
          <p:cNvSpPr/>
          <p:nvPr/>
        </p:nvSpPr>
        <p:spPr>
          <a:xfrm>
            <a:off x="2753205" y="4262376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2873908" y="6690641"/>
            <a:ext cx="8490450" cy="53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4"/>
              </a:lnSpc>
            </a:pPr>
            <a:r>
              <a:rPr lang="en-US" sz="3146" spc="-31">
                <a:solidFill>
                  <a:srgbClr val="000000"/>
                </a:solidFill>
                <a:latin typeface="DM Sans"/>
              </a:rPr>
              <a:t>Mugiatno Sumbodo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3908" y="2578658"/>
            <a:ext cx="7301985" cy="208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1944">
                <a:solidFill>
                  <a:srgbClr val="000000"/>
                </a:solidFill>
                <a:latin typeface="Repo Bold Bold"/>
              </a:rPr>
              <a:t>Statistika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7196925" y="469453"/>
            <a:ext cx="10585104" cy="9447154"/>
            <a:chOff x="0" y="0"/>
            <a:chExt cx="4819745" cy="43015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9745" cy="4301599"/>
            </a:xfrm>
            <a:custGeom>
              <a:avLst/>
              <a:gdLst/>
              <a:ahLst/>
              <a:cxnLst/>
              <a:rect l="l" t="t" r="r" b="b"/>
              <a:pathLst>
                <a:path w="4819745" h="4301599">
                  <a:moveTo>
                    <a:pt x="24868" y="0"/>
                  </a:moveTo>
                  <a:lnTo>
                    <a:pt x="4794878" y="0"/>
                  </a:lnTo>
                  <a:cubicBezTo>
                    <a:pt x="4808612" y="0"/>
                    <a:pt x="4819745" y="11134"/>
                    <a:pt x="4819745" y="24868"/>
                  </a:cubicBezTo>
                  <a:lnTo>
                    <a:pt x="4819745" y="4276732"/>
                  </a:lnTo>
                  <a:cubicBezTo>
                    <a:pt x="4819745" y="4290466"/>
                    <a:pt x="4808612" y="4301599"/>
                    <a:pt x="4794878" y="4301599"/>
                  </a:cubicBezTo>
                  <a:lnTo>
                    <a:pt x="24868" y="4301599"/>
                  </a:lnTo>
                  <a:cubicBezTo>
                    <a:pt x="11134" y="4301599"/>
                    <a:pt x="0" y="4290466"/>
                    <a:pt x="0" y="4276732"/>
                  </a:cubicBezTo>
                  <a:lnTo>
                    <a:pt x="0" y="24868"/>
                  </a:lnTo>
                  <a:cubicBezTo>
                    <a:pt x="0" y="11134"/>
                    <a:pt x="11134" y="0"/>
                    <a:pt x="24868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185953"/>
            <a:ext cx="5872315" cy="7819203"/>
            <a:chOff x="0" y="0"/>
            <a:chExt cx="2327098" cy="30986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098" cy="3098616"/>
            </a:xfrm>
            <a:custGeom>
              <a:avLst/>
              <a:gdLst/>
              <a:ahLst/>
              <a:cxnLst/>
              <a:rect l="l" t="t" r="r" b="b"/>
              <a:pathLst>
                <a:path w="2327098" h="3098616">
                  <a:moveTo>
                    <a:pt x="44825" y="0"/>
                  </a:moveTo>
                  <a:lnTo>
                    <a:pt x="2282273" y="0"/>
                  </a:lnTo>
                  <a:cubicBezTo>
                    <a:pt x="2294161" y="0"/>
                    <a:pt x="2305563" y="4723"/>
                    <a:pt x="2313969" y="13129"/>
                  </a:cubicBezTo>
                  <a:cubicBezTo>
                    <a:pt x="2322375" y="21535"/>
                    <a:pt x="2327098" y="32937"/>
                    <a:pt x="2327098" y="44825"/>
                  </a:cubicBezTo>
                  <a:lnTo>
                    <a:pt x="2327098" y="3053791"/>
                  </a:lnTo>
                  <a:cubicBezTo>
                    <a:pt x="2327098" y="3078547"/>
                    <a:pt x="2307029" y="3098616"/>
                    <a:pt x="2282273" y="3098616"/>
                  </a:cubicBezTo>
                  <a:lnTo>
                    <a:pt x="44825" y="3098616"/>
                  </a:lnTo>
                  <a:cubicBezTo>
                    <a:pt x="20069" y="3098616"/>
                    <a:pt x="0" y="3078547"/>
                    <a:pt x="0" y="3053791"/>
                  </a:cubicBezTo>
                  <a:lnTo>
                    <a:pt x="0" y="44825"/>
                  </a:lnTo>
                  <a:cubicBezTo>
                    <a:pt x="0" y="32937"/>
                    <a:pt x="4723" y="21535"/>
                    <a:pt x="13129" y="13129"/>
                  </a:cubicBezTo>
                  <a:cubicBezTo>
                    <a:pt x="21535" y="4723"/>
                    <a:pt x="32937" y="0"/>
                    <a:pt x="44825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92327" y="1413923"/>
            <a:ext cx="734337" cy="183584"/>
          </a:xfrm>
          <a:custGeom>
            <a:avLst/>
            <a:gdLst/>
            <a:ahLst/>
            <a:cxnLst/>
            <a:rect l="l" t="t" r="r" b="b"/>
            <a:pathLst>
              <a:path w="734337" h="183584">
                <a:moveTo>
                  <a:pt x="0" y="0"/>
                </a:moveTo>
                <a:lnTo>
                  <a:pt x="734337" y="0"/>
                </a:lnTo>
                <a:lnTo>
                  <a:pt x="734337" y="183584"/>
                </a:lnTo>
                <a:lnTo>
                  <a:pt x="0" y="1835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537218" y="5594543"/>
            <a:ext cx="2732894" cy="2732894"/>
          </a:xfrm>
          <a:custGeom>
            <a:avLst/>
            <a:gdLst/>
            <a:ahLst/>
            <a:cxnLst/>
            <a:rect l="l" t="t" r="r" b="b"/>
            <a:pathLst>
              <a:path w="2732894" h="2732894">
                <a:moveTo>
                  <a:pt x="0" y="0"/>
                </a:moveTo>
                <a:lnTo>
                  <a:pt x="2732893" y="0"/>
                </a:lnTo>
                <a:lnTo>
                  <a:pt x="2732893" y="2732894"/>
                </a:lnTo>
                <a:lnTo>
                  <a:pt x="0" y="27328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8537218" y="1812899"/>
            <a:ext cx="2732894" cy="2732894"/>
          </a:xfrm>
          <a:custGeom>
            <a:avLst/>
            <a:gdLst/>
            <a:ahLst/>
            <a:cxnLst/>
            <a:rect l="l" t="t" r="r" b="b"/>
            <a:pathLst>
              <a:path w="2732894" h="2732894">
                <a:moveTo>
                  <a:pt x="0" y="0"/>
                </a:moveTo>
                <a:lnTo>
                  <a:pt x="2732893" y="0"/>
                </a:lnTo>
                <a:lnTo>
                  <a:pt x="2732893" y="2732893"/>
                </a:lnTo>
                <a:lnTo>
                  <a:pt x="0" y="2732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2906313" y="5594543"/>
            <a:ext cx="2732894" cy="2732894"/>
          </a:xfrm>
          <a:custGeom>
            <a:avLst/>
            <a:gdLst/>
            <a:ahLst/>
            <a:cxnLst/>
            <a:rect l="l" t="t" r="r" b="b"/>
            <a:pathLst>
              <a:path w="2732894" h="2732894">
                <a:moveTo>
                  <a:pt x="0" y="0"/>
                </a:moveTo>
                <a:lnTo>
                  <a:pt x="2732894" y="0"/>
                </a:lnTo>
                <a:lnTo>
                  <a:pt x="2732894" y="2732894"/>
                </a:lnTo>
                <a:lnTo>
                  <a:pt x="0" y="27328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Freeform 13"/>
          <p:cNvSpPr/>
          <p:nvPr/>
        </p:nvSpPr>
        <p:spPr>
          <a:xfrm>
            <a:off x="12906313" y="1812899"/>
            <a:ext cx="2732894" cy="2732894"/>
          </a:xfrm>
          <a:custGeom>
            <a:avLst/>
            <a:gdLst/>
            <a:ahLst/>
            <a:cxnLst/>
            <a:rect l="l" t="t" r="r" b="b"/>
            <a:pathLst>
              <a:path w="2732894" h="2732894">
                <a:moveTo>
                  <a:pt x="0" y="0"/>
                </a:moveTo>
                <a:lnTo>
                  <a:pt x="2732894" y="0"/>
                </a:lnTo>
                <a:lnTo>
                  <a:pt x="2732894" y="2732893"/>
                </a:lnTo>
                <a:lnTo>
                  <a:pt x="0" y="2732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Freeform 14"/>
          <p:cNvSpPr/>
          <p:nvPr/>
        </p:nvSpPr>
        <p:spPr>
          <a:xfrm>
            <a:off x="1387333" y="3473094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5" name="Freeform 15"/>
          <p:cNvSpPr/>
          <p:nvPr/>
        </p:nvSpPr>
        <p:spPr>
          <a:xfrm>
            <a:off x="1387333" y="5095555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1387333" y="6960990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6421221" y="808950"/>
            <a:ext cx="912582" cy="228145"/>
          </a:xfrm>
          <a:custGeom>
            <a:avLst/>
            <a:gdLst/>
            <a:ahLst/>
            <a:cxnLst/>
            <a:rect l="l" t="t" r="r" b="b"/>
            <a:pathLst>
              <a:path w="912582" h="228145">
                <a:moveTo>
                  <a:pt x="0" y="0"/>
                </a:moveTo>
                <a:lnTo>
                  <a:pt x="912582" y="0"/>
                </a:lnTo>
                <a:lnTo>
                  <a:pt x="912582" y="228145"/>
                </a:lnTo>
                <a:lnTo>
                  <a:pt x="0" y="2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8" name="Group 18"/>
          <p:cNvGrpSpPr/>
          <p:nvPr/>
        </p:nvGrpSpPr>
        <p:grpSpPr>
          <a:xfrm>
            <a:off x="6324846" y="4391520"/>
            <a:ext cx="1348159" cy="134815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387333" y="1755749"/>
            <a:ext cx="4171292" cy="41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334"/>
              </a:lnSpc>
              <a:spcBef>
                <a:spcPct val="0"/>
              </a:spcBef>
            </a:pPr>
            <a:r>
              <a:rPr lang="en-US" sz="2381">
                <a:solidFill>
                  <a:srgbClr val="000000"/>
                </a:solidFill>
                <a:latin typeface="Repo Bold Bold"/>
              </a:rPr>
              <a:t>Statistika Komputasi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3684" y="3476860"/>
            <a:ext cx="584224" cy="5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33684" y="5099321"/>
            <a:ext cx="584224" cy="5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33684" y="6964756"/>
            <a:ext cx="584224" cy="5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42714" y="3454044"/>
            <a:ext cx="3753531" cy="2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78"/>
              </a:lnSpc>
              <a:spcBef>
                <a:spcPct val="0"/>
              </a:spcBef>
            </a:pPr>
            <a:r>
              <a:rPr lang="en-US" sz="1341" spc="-13">
                <a:solidFill>
                  <a:srgbClr val="000000"/>
                </a:solidFill>
                <a:latin typeface="DM Sans"/>
              </a:rPr>
              <a:t>Jenis Data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2714" y="5124450"/>
            <a:ext cx="3753531" cy="2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78"/>
              </a:lnSpc>
              <a:spcBef>
                <a:spcPct val="0"/>
              </a:spcBef>
            </a:pPr>
            <a:r>
              <a:rPr lang="en-US" sz="1341" spc="-13">
                <a:solidFill>
                  <a:srgbClr val="000000"/>
                </a:solidFill>
                <a:latin typeface="DM Sans"/>
              </a:rPr>
              <a:t>SUmber Data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42714" y="6941940"/>
            <a:ext cx="3753531" cy="2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878"/>
              </a:lnSpc>
              <a:spcBef>
                <a:spcPct val="0"/>
              </a:spcBef>
            </a:pPr>
            <a:r>
              <a:rPr lang="en-US" sz="1341" spc="-13">
                <a:solidFill>
                  <a:srgbClr val="000000"/>
                </a:solidFill>
                <a:latin typeface="DM Sans"/>
              </a:rPr>
              <a:t>Sifatnya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87333" y="2588761"/>
            <a:ext cx="3508707" cy="380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96"/>
              </a:lnSpc>
              <a:spcBef>
                <a:spcPct val="0"/>
              </a:spcBef>
            </a:pPr>
            <a:r>
              <a:rPr lang="en-US" sz="2211">
                <a:solidFill>
                  <a:srgbClr val="000000"/>
                </a:solidFill>
                <a:latin typeface="Repo Bold Bold"/>
              </a:rPr>
              <a:t>Materi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6495086" y="4602653"/>
            <a:ext cx="1007677" cy="925892"/>
            <a:chOff x="0" y="0"/>
            <a:chExt cx="884596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25501"/>
              <a:ext cx="870002" cy="761797"/>
            </a:xfrm>
            <a:custGeom>
              <a:avLst/>
              <a:gdLst/>
              <a:ahLst/>
              <a:cxnLst/>
              <a:rect l="l" t="t" r="r" b="b"/>
              <a:pathLst>
                <a:path w="870002" h="761797">
                  <a:moveTo>
                    <a:pt x="852000" y="348303"/>
                  </a:moveTo>
                  <a:lnTo>
                    <a:pt x="510792" y="7095"/>
                  </a:lnTo>
                  <a:cubicBezTo>
                    <a:pt x="505331" y="1634"/>
                    <a:pt x="497118" y="0"/>
                    <a:pt x="489983" y="2956"/>
                  </a:cubicBezTo>
                  <a:cubicBezTo>
                    <a:pt x="482848" y="5911"/>
                    <a:pt x="478196" y="12874"/>
                    <a:pt x="478196" y="20597"/>
                  </a:cubicBezTo>
                  <a:lnTo>
                    <a:pt x="478196" y="131601"/>
                  </a:lnTo>
                  <a:cubicBezTo>
                    <a:pt x="478196" y="157060"/>
                    <a:pt x="457557" y="177699"/>
                    <a:pt x="432098" y="177699"/>
                  </a:cubicBezTo>
                  <a:lnTo>
                    <a:pt x="46098" y="177699"/>
                  </a:lnTo>
                  <a:cubicBezTo>
                    <a:pt x="20639" y="177699"/>
                    <a:pt x="0" y="198338"/>
                    <a:pt x="0" y="223797"/>
                  </a:cubicBezTo>
                  <a:lnTo>
                    <a:pt x="0" y="538001"/>
                  </a:lnTo>
                  <a:cubicBezTo>
                    <a:pt x="0" y="563460"/>
                    <a:pt x="20639" y="584099"/>
                    <a:pt x="46098" y="584099"/>
                  </a:cubicBezTo>
                  <a:lnTo>
                    <a:pt x="432098" y="584099"/>
                  </a:lnTo>
                  <a:cubicBezTo>
                    <a:pt x="457557" y="584099"/>
                    <a:pt x="478196" y="604738"/>
                    <a:pt x="478196" y="630197"/>
                  </a:cubicBezTo>
                  <a:lnTo>
                    <a:pt x="478196" y="741201"/>
                  </a:lnTo>
                  <a:cubicBezTo>
                    <a:pt x="478196" y="748924"/>
                    <a:pt x="482848" y="755887"/>
                    <a:pt x="489983" y="758842"/>
                  </a:cubicBezTo>
                  <a:cubicBezTo>
                    <a:pt x="497118" y="761798"/>
                    <a:pt x="505331" y="760164"/>
                    <a:pt x="510792" y="754703"/>
                  </a:cubicBezTo>
                  <a:lnTo>
                    <a:pt x="852000" y="413495"/>
                  </a:lnTo>
                  <a:cubicBezTo>
                    <a:pt x="870002" y="395493"/>
                    <a:pt x="870002" y="366305"/>
                    <a:pt x="852000" y="34830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174625"/>
              <a:ext cx="7112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11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9234804" y="2769286"/>
            <a:ext cx="1337720" cy="38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6"/>
              </a:lnSpc>
              <a:spcBef>
                <a:spcPct val="0"/>
              </a:spcBef>
            </a:pPr>
            <a:r>
              <a:rPr lang="en-US" sz="2211">
                <a:solidFill>
                  <a:srgbClr val="000000"/>
                </a:solidFill>
                <a:latin typeface="Repo Bold"/>
              </a:rPr>
              <a:t>Nominal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603736" y="2780567"/>
            <a:ext cx="1337720" cy="38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211">
                <a:solidFill>
                  <a:srgbClr val="000000"/>
                </a:solidFill>
                <a:latin typeface="Repo Bold"/>
              </a:rPr>
              <a:t>Ordinal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234804" y="6545290"/>
            <a:ext cx="1337720" cy="38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96"/>
              </a:lnSpc>
              <a:spcBef>
                <a:spcPct val="0"/>
              </a:spcBef>
            </a:pPr>
            <a:r>
              <a:rPr lang="en-US" sz="2211">
                <a:solidFill>
                  <a:srgbClr val="000000"/>
                </a:solidFill>
                <a:latin typeface="Repo Bold"/>
              </a:rPr>
              <a:t>Interval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406178" y="6550931"/>
            <a:ext cx="1733164" cy="381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6"/>
              </a:lnSpc>
            </a:pPr>
            <a:r>
              <a:rPr lang="en-US" sz="2211">
                <a:solidFill>
                  <a:srgbClr val="000000"/>
                </a:solidFill>
                <a:latin typeface="Repo Bold"/>
              </a:rPr>
              <a:t>Rasio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6578623" y="2815166"/>
            <a:ext cx="12283179" cy="8017566"/>
          </a:xfrm>
          <a:custGeom>
            <a:avLst/>
            <a:gdLst/>
            <a:ahLst/>
            <a:cxnLst/>
            <a:rect l="l" t="t" r="r" b="b"/>
            <a:pathLst>
              <a:path w="12283179" h="8017566">
                <a:moveTo>
                  <a:pt x="0" y="0"/>
                </a:moveTo>
                <a:lnTo>
                  <a:pt x="12283180" y="0"/>
                </a:lnTo>
                <a:lnTo>
                  <a:pt x="12283180" y="8017566"/>
                </a:lnTo>
                <a:lnTo>
                  <a:pt x="0" y="801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5979872" y="7218468"/>
            <a:ext cx="4616256" cy="4490358"/>
          </a:xfrm>
          <a:custGeom>
            <a:avLst/>
            <a:gdLst/>
            <a:ahLst/>
            <a:cxnLst/>
            <a:rect l="l" t="t" r="r" b="b"/>
            <a:pathLst>
              <a:path w="4616256" h="4490358">
                <a:moveTo>
                  <a:pt x="0" y="0"/>
                </a:moveTo>
                <a:lnTo>
                  <a:pt x="4616256" y="0"/>
                </a:lnTo>
                <a:lnTo>
                  <a:pt x="4616256" y="4490358"/>
                </a:lnTo>
                <a:lnTo>
                  <a:pt x="0" y="44903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>
            <a:off x="4769239" y="1028700"/>
            <a:ext cx="9043516" cy="8229600"/>
          </a:xfrm>
          <a:custGeom>
            <a:avLst/>
            <a:gdLst/>
            <a:ahLst/>
            <a:cxnLst/>
            <a:rect l="l" t="t" r="r" b="b"/>
            <a:pathLst>
              <a:path w="9043516" h="8229600">
                <a:moveTo>
                  <a:pt x="0" y="0"/>
                </a:moveTo>
                <a:lnTo>
                  <a:pt x="9043516" y="0"/>
                </a:lnTo>
                <a:lnTo>
                  <a:pt x="90435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TextBox 6"/>
          <p:cNvSpPr txBox="1"/>
          <p:nvPr/>
        </p:nvSpPr>
        <p:spPr>
          <a:xfrm>
            <a:off x="5462770" y="4040328"/>
            <a:ext cx="7725311" cy="43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16"/>
              </a:lnSpc>
              <a:spcBef>
                <a:spcPct val="0"/>
              </a:spcBef>
            </a:pPr>
            <a:r>
              <a:rPr lang="en-US" sz="2583" spc="-25">
                <a:solidFill>
                  <a:srgbClr val="000000"/>
                </a:solidFill>
                <a:latin typeface="DM Sans"/>
              </a:rPr>
              <a:t>Data Berkala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82835" y="2274305"/>
            <a:ext cx="7885181" cy="136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008"/>
              </a:lnSpc>
              <a:spcBef>
                <a:spcPct val="0"/>
              </a:spcBef>
            </a:pPr>
            <a:r>
              <a:rPr lang="en-US" sz="7863">
                <a:solidFill>
                  <a:srgbClr val="000000"/>
                </a:solidFill>
                <a:latin typeface="Repo Bold Bold"/>
              </a:rPr>
              <a:t>Waktu Kumpulin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42705" y="6251182"/>
            <a:ext cx="7725311" cy="439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16"/>
              </a:lnSpc>
              <a:spcBef>
                <a:spcPct val="0"/>
              </a:spcBef>
            </a:pPr>
            <a:r>
              <a:rPr lang="en-US" sz="2583" spc="-25">
                <a:solidFill>
                  <a:srgbClr val="000000"/>
                </a:solidFill>
                <a:latin typeface="DM Sans"/>
              </a:rPr>
              <a:t>Data Cross Section </a:t>
            </a:r>
          </a:p>
        </p:txBody>
      </p:sp>
      <p:sp>
        <p:nvSpPr>
          <p:cNvPr id="9" name="Freeform 9"/>
          <p:cNvSpPr/>
          <p:nvPr/>
        </p:nvSpPr>
        <p:spPr>
          <a:xfrm rot="1683888">
            <a:off x="12096820" y="6329592"/>
            <a:ext cx="1857988" cy="3976240"/>
          </a:xfrm>
          <a:custGeom>
            <a:avLst/>
            <a:gdLst/>
            <a:ahLst/>
            <a:cxnLst/>
            <a:rect l="l" t="t" r="r" b="b"/>
            <a:pathLst>
              <a:path w="1857988" h="3976240">
                <a:moveTo>
                  <a:pt x="0" y="0"/>
                </a:moveTo>
                <a:lnTo>
                  <a:pt x="1857988" y="0"/>
                </a:lnTo>
                <a:lnTo>
                  <a:pt x="1857988" y="3976240"/>
                </a:lnTo>
                <a:lnTo>
                  <a:pt x="0" y="3976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8174348">
            <a:off x="-3201505" y="-569052"/>
            <a:ext cx="8162855" cy="4496991"/>
          </a:xfrm>
          <a:custGeom>
            <a:avLst/>
            <a:gdLst/>
            <a:ahLst/>
            <a:cxnLst/>
            <a:rect l="l" t="t" r="r" b="b"/>
            <a:pathLst>
              <a:path w="8162855" h="4496991">
                <a:moveTo>
                  <a:pt x="0" y="0"/>
                </a:moveTo>
                <a:lnTo>
                  <a:pt x="8162855" y="0"/>
                </a:lnTo>
                <a:lnTo>
                  <a:pt x="8162855" y="4496990"/>
                </a:lnTo>
                <a:lnTo>
                  <a:pt x="0" y="44969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4025626" y="2068747"/>
            <a:ext cx="10236748" cy="6321192"/>
          </a:xfrm>
          <a:custGeom>
            <a:avLst/>
            <a:gdLst/>
            <a:ahLst/>
            <a:cxnLst/>
            <a:rect l="l" t="t" r="r" b="b"/>
            <a:pathLst>
              <a:path w="10236748" h="6321192">
                <a:moveTo>
                  <a:pt x="0" y="0"/>
                </a:moveTo>
                <a:lnTo>
                  <a:pt x="10236748" y="0"/>
                </a:lnTo>
                <a:lnTo>
                  <a:pt x="10236748" y="6321192"/>
                </a:lnTo>
                <a:lnTo>
                  <a:pt x="0" y="6321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2756271" y="1680686"/>
            <a:ext cx="5456124" cy="1700931"/>
            <a:chOff x="0" y="0"/>
            <a:chExt cx="1962273" cy="6117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62273" cy="611733"/>
            </a:xfrm>
            <a:custGeom>
              <a:avLst/>
              <a:gdLst/>
              <a:ahLst/>
              <a:cxnLst/>
              <a:rect l="l" t="t" r="r" b="b"/>
              <a:pathLst>
                <a:path w="1962273" h="611733">
                  <a:moveTo>
                    <a:pt x="48244" y="0"/>
                  </a:moveTo>
                  <a:lnTo>
                    <a:pt x="1914029" y="0"/>
                  </a:lnTo>
                  <a:cubicBezTo>
                    <a:pt x="1940673" y="0"/>
                    <a:pt x="1962273" y="21600"/>
                    <a:pt x="1962273" y="48244"/>
                  </a:cubicBezTo>
                  <a:lnTo>
                    <a:pt x="1962273" y="563489"/>
                  </a:lnTo>
                  <a:cubicBezTo>
                    <a:pt x="1962273" y="590133"/>
                    <a:pt x="1940673" y="611733"/>
                    <a:pt x="1914029" y="611733"/>
                  </a:cubicBezTo>
                  <a:lnTo>
                    <a:pt x="48244" y="611733"/>
                  </a:lnTo>
                  <a:cubicBezTo>
                    <a:pt x="35449" y="611733"/>
                    <a:pt x="23178" y="606650"/>
                    <a:pt x="14130" y="597603"/>
                  </a:cubicBezTo>
                  <a:cubicBezTo>
                    <a:pt x="5083" y="588555"/>
                    <a:pt x="0" y="576284"/>
                    <a:pt x="0" y="563489"/>
                  </a:cubicBezTo>
                  <a:lnTo>
                    <a:pt x="0" y="48244"/>
                  </a:lnTo>
                  <a:cubicBezTo>
                    <a:pt x="0" y="21600"/>
                    <a:pt x="21600" y="0"/>
                    <a:pt x="48244" y="0"/>
                  </a:cubicBezTo>
                  <a:close/>
                </a:path>
              </a:pathLst>
            </a:custGeom>
            <a:solidFill>
              <a:srgbClr val="FFFEF7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7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1683888">
            <a:off x="15941323" y="5997879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5460915" y="3860374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 rot="1683888">
            <a:off x="-602227" y="-92882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5" y="0"/>
                </a:lnTo>
                <a:lnTo>
                  <a:pt x="2635955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8705960" y="3860374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11950158" y="3860374"/>
            <a:ext cx="876927" cy="760535"/>
          </a:xfrm>
          <a:custGeom>
            <a:avLst/>
            <a:gdLst/>
            <a:ahLst/>
            <a:cxnLst/>
            <a:rect l="l" t="t" r="r" b="b"/>
            <a:pathLst>
              <a:path w="876927" h="760535">
                <a:moveTo>
                  <a:pt x="0" y="0"/>
                </a:moveTo>
                <a:lnTo>
                  <a:pt x="876927" y="0"/>
                </a:lnTo>
                <a:lnTo>
                  <a:pt x="876927" y="760535"/>
                </a:lnTo>
                <a:lnTo>
                  <a:pt x="0" y="7605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14447426" y="5862934"/>
            <a:ext cx="1529987" cy="2527005"/>
          </a:xfrm>
          <a:custGeom>
            <a:avLst/>
            <a:gdLst/>
            <a:ahLst/>
            <a:cxnLst/>
            <a:rect l="l" t="t" r="r" b="b"/>
            <a:pathLst>
              <a:path w="1529987" h="2527005">
                <a:moveTo>
                  <a:pt x="0" y="0"/>
                </a:moveTo>
                <a:lnTo>
                  <a:pt x="1529986" y="0"/>
                </a:lnTo>
                <a:lnTo>
                  <a:pt x="1529986" y="2527005"/>
                </a:lnTo>
                <a:lnTo>
                  <a:pt x="0" y="25270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4558267" y="4713333"/>
            <a:ext cx="2682223" cy="43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9"/>
              </a:lnSpc>
              <a:spcBef>
                <a:spcPct val="0"/>
              </a:spcBef>
            </a:pPr>
            <a:r>
              <a:rPr lang="en-US" sz="2564" spc="-25">
                <a:solidFill>
                  <a:srgbClr val="000000"/>
                </a:solidFill>
                <a:latin typeface="DM Sans"/>
              </a:rPr>
              <a:t>Populasi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38698" y="1921645"/>
            <a:ext cx="4291271" cy="1358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31"/>
              </a:lnSpc>
              <a:spcBef>
                <a:spcPct val="0"/>
              </a:spcBef>
            </a:pPr>
            <a:r>
              <a:rPr lang="en-US" sz="3879">
                <a:solidFill>
                  <a:srgbClr val="000000"/>
                </a:solidFill>
                <a:latin typeface="Repo Bold Bold"/>
              </a:rPr>
              <a:t>Statistika Komputasi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07267" y="3864140"/>
            <a:ext cx="584224" cy="5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03312" y="4713333"/>
            <a:ext cx="2682223" cy="43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9"/>
              </a:lnSpc>
              <a:spcBef>
                <a:spcPct val="0"/>
              </a:spcBef>
            </a:pPr>
            <a:r>
              <a:rPr lang="en-US" sz="2564" spc="-25">
                <a:solidFill>
                  <a:srgbClr val="000000"/>
                </a:solidFill>
                <a:latin typeface="DM Sans"/>
              </a:rPr>
              <a:t>Sampel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52311" y="3864140"/>
            <a:ext cx="584224" cy="59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096509" y="3864140"/>
            <a:ext cx="584224" cy="59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03</a:t>
            </a:r>
          </a:p>
        </p:txBody>
      </p:sp>
      <p:sp>
        <p:nvSpPr>
          <p:cNvPr id="19" name="Freeform 19"/>
          <p:cNvSpPr/>
          <p:nvPr/>
        </p:nvSpPr>
        <p:spPr>
          <a:xfrm rot="1683888">
            <a:off x="40236" y="10274295"/>
            <a:ext cx="2635955" cy="5641148"/>
          </a:xfrm>
          <a:custGeom>
            <a:avLst/>
            <a:gdLst/>
            <a:ahLst/>
            <a:cxnLst/>
            <a:rect l="l" t="t" r="r" b="b"/>
            <a:pathLst>
              <a:path w="2635955" h="5641148">
                <a:moveTo>
                  <a:pt x="0" y="0"/>
                </a:moveTo>
                <a:lnTo>
                  <a:pt x="2635954" y="0"/>
                </a:lnTo>
                <a:lnTo>
                  <a:pt x="2635954" y="5641148"/>
                </a:lnTo>
                <a:lnTo>
                  <a:pt x="0" y="56411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11047510" y="4713333"/>
            <a:ext cx="2682223" cy="43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9"/>
              </a:lnSpc>
              <a:spcBef>
                <a:spcPct val="0"/>
              </a:spcBef>
            </a:pPr>
            <a:r>
              <a:rPr lang="en-US" sz="2564" spc="-25">
                <a:solidFill>
                  <a:srgbClr val="000000"/>
                </a:solidFill>
                <a:latin typeface="DM Sans"/>
              </a:rPr>
              <a:t>Penarikan Sampel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025626" y="8313739"/>
            <a:ext cx="10236748" cy="58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  <a:spcBef>
                <a:spcPct val="0"/>
              </a:spcBef>
            </a:pPr>
            <a:r>
              <a:rPr lang="en-US" sz="3426">
                <a:solidFill>
                  <a:srgbClr val="000000"/>
                </a:solidFill>
                <a:latin typeface="Repo Bold Bold"/>
              </a:rPr>
              <a:t>By. Mugiatno Sumbodo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935593">
            <a:off x="13604796" y="-974843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0960546" y="2849085"/>
            <a:ext cx="5438226" cy="6224007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2873908" y="4398122"/>
            <a:ext cx="10107960" cy="208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1944">
                <a:solidFill>
                  <a:srgbClr val="000000"/>
                </a:solidFill>
                <a:latin typeface="Repo Bold Bold"/>
              </a:rPr>
              <a:t>Kasih</a:t>
            </a:r>
          </a:p>
        </p:txBody>
      </p:sp>
      <p:sp>
        <p:nvSpPr>
          <p:cNvPr id="9" name="Freeform 9"/>
          <p:cNvSpPr/>
          <p:nvPr/>
        </p:nvSpPr>
        <p:spPr>
          <a:xfrm>
            <a:off x="2753205" y="4262376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2873908" y="6690641"/>
            <a:ext cx="8490450" cy="536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4"/>
              </a:lnSpc>
            </a:pPr>
            <a:r>
              <a:rPr lang="en-US" sz="3146" spc="-31">
                <a:solidFill>
                  <a:srgbClr val="000000"/>
                </a:solidFill>
                <a:latin typeface="DM Sans"/>
              </a:rPr>
              <a:t>Belajar adalah kewajiban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73908" y="2578658"/>
            <a:ext cx="7301985" cy="208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722"/>
              </a:lnSpc>
              <a:spcBef>
                <a:spcPct val="0"/>
              </a:spcBef>
            </a:pPr>
            <a:r>
              <a:rPr lang="en-US" sz="11944">
                <a:solidFill>
                  <a:srgbClr val="000000"/>
                </a:solidFill>
                <a:latin typeface="Repo Bold Bold"/>
              </a:rPr>
              <a:t>Terima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</Words>
  <Application>Microsoft Office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Repo Bold Bold</vt:lpstr>
      <vt:lpstr>Repo Bold</vt:lpstr>
      <vt:lpstr>Arial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Statistika Komputasi 1</dc:title>
  <cp:lastModifiedBy>LENOVO</cp:lastModifiedBy>
  <cp:revision>3</cp:revision>
  <dcterms:created xsi:type="dcterms:W3CDTF">2006-08-16T00:00:00Z</dcterms:created>
  <dcterms:modified xsi:type="dcterms:W3CDTF">2024-10-07T09:26:48Z</dcterms:modified>
  <dc:identifier>DAFuHpIXL_Q</dc:identifier>
</cp:coreProperties>
</file>